
<file path=[Content_Types].xml><?xml version="1.0" encoding="utf-8"?>
<Types xmlns="http://schemas.openxmlformats.org/package/2006/content-types">
  <Default Extension="jpeg" ContentType="image/jpeg"/>
  <Default Extension="pdf" ContentType="application/pd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7" r:id="rId4"/>
    <p:sldId id="259" r:id="rId5"/>
    <p:sldId id="260" r:id="rId6"/>
    <p:sldId id="263" r:id="rId7"/>
    <p:sldId id="268" r:id="rId8"/>
    <p:sldId id="261" r:id="rId9"/>
    <p:sldId id="262" r:id="rId10"/>
    <p:sldId id="269" r:id="rId11"/>
    <p:sldId id="264" r:id="rId12"/>
    <p:sldId id="265" r:id="rId13"/>
    <p:sldId id="270" r:id="rId1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1AC"/>
    <a:srgbClr val="BBB3A7"/>
    <a:srgbClr val="E0433F"/>
    <a:srgbClr val="ED9534"/>
    <a:srgbClr val="00A3BC"/>
    <a:srgbClr val="C3CB34"/>
    <a:srgbClr val="F8F6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77" autoAdjust="0"/>
    <p:restoredTop sz="94660"/>
  </p:normalViewPr>
  <p:slideViewPr>
    <p:cSldViewPr snapToGrid="0" snapToObjects="1">
      <p:cViewPr varScale="1">
        <p:scale>
          <a:sx n="142" d="100"/>
          <a:sy n="142" d="100"/>
        </p:scale>
        <p:origin x="1152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9B17-658F-F04B-8E95-99C9B2B3E4E6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17529-12DA-9E42-B448-4D73F6CA6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9B17-658F-F04B-8E95-99C9B2B3E4E6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17529-12DA-9E42-B448-4D73F6CA6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4ED9BF6-DEB9-15F1-DF82-294B591C7F9D}"/>
              </a:ext>
            </a:extLst>
          </p:cNvPr>
          <p:cNvSpPr/>
          <p:nvPr userDrawn="1"/>
        </p:nvSpPr>
        <p:spPr>
          <a:xfrm>
            <a:off x="0" y="0"/>
            <a:ext cx="9144000" cy="4098131"/>
          </a:xfrm>
          <a:prstGeom prst="rect">
            <a:avLst/>
          </a:prstGeom>
          <a:solidFill>
            <a:srgbClr val="F8F6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199" y="645433"/>
            <a:ext cx="1631668" cy="1714208"/>
          </a:xfrm>
        </p:spPr>
        <p:txBody>
          <a:bodyPr anchor="t">
            <a:normAutofit/>
          </a:bodyPr>
          <a:lstStyle>
            <a:lvl1pPr algn="r">
              <a:defRPr sz="1400">
                <a:solidFill>
                  <a:srgbClr val="0091AC"/>
                </a:solidFill>
                <a:latin typeface="Lucida Sans" panose="020B0602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1D5E1BA-95D0-0586-2CD7-94D402A0A259}"/>
              </a:ext>
            </a:extLst>
          </p:cNvPr>
          <p:cNvCxnSpPr/>
          <p:nvPr userDrawn="1"/>
        </p:nvCxnSpPr>
        <p:spPr>
          <a:xfrm>
            <a:off x="0" y="4105564"/>
            <a:ext cx="9144000" cy="0"/>
          </a:xfrm>
          <a:prstGeom prst="line">
            <a:avLst/>
          </a:prstGeom>
          <a:ln w="3175">
            <a:solidFill>
              <a:srgbClr val="F8F6F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0D82FA8-65E7-B381-D1CE-7DE254DAC41B}"/>
              </a:ext>
            </a:extLst>
          </p:cNvPr>
          <p:cNvGrpSpPr/>
          <p:nvPr userDrawn="1"/>
        </p:nvGrpSpPr>
        <p:grpSpPr>
          <a:xfrm>
            <a:off x="0" y="5106924"/>
            <a:ext cx="9144000" cy="36576"/>
            <a:chOff x="0" y="5036380"/>
            <a:chExt cx="9144000" cy="45721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8F00C0B-3C16-F1FF-28D8-E586F00E408F}"/>
                </a:ext>
              </a:extLst>
            </p:cNvPr>
            <p:cNvSpPr/>
            <p:nvPr/>
          </p:nvSpPr>
          <p:spPr>
            <a:xfrm>
              <a:off x="0" y="5036381"/>
              <a:ext cx="1828749" cy="45720"/>
            </a:xfrm>
            <a:prstGeom prst="rect">
              <a:avLst/>
            </a:prstGeom>
            <a:solidFill>
              <a:srgbClr val="C3CB3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E45CAC8-61EA-8D3F-0A5D-85CCE9C77FFB}"/>
                </a:ext>
              </a:extLst>
            </p:cNvPr>
            <p:cNvSpPr/>
            <p:nvPr/>
          </p:nvSpPr>
          <p:spPr>
            <a:xfrm>
              <a:off x="1828748" y="5036381"/>
              <a:ext cx="1828800" cy="45719"/>
            </a:xfrm>
            <a:prstGeom prst="rect">
              <a:avLst/>
            </a:prstGeom>
            <a:solidFill>
              <a:srgbClr val="00A3B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B1F6B46-DC6F-3CE0-ACE1-626B300420CD}"/>
                </a:ext>
              </a:extLst>
            </p:cNvPr>
            <p:cNvSpPr/>
            <p:nvPr/>
          </p:nvSpPr>
          <p:spPr>
            <a:xfrm>
              <a:off x="3657654" y="5036380"/>
              <a:ext cx="1828800" cy="45719"/>
            </a:xfrm>
            <a:prstGeom prst="rect">
              <a:avLst/>
            </a:prstGeom>
            <a:solidFill>
              <a:srgbClr val="ED953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7996802-5137-C411-1F1D-B37F413E9D6F}"/>
                </a:ext>
              </a:extLst>
            </p:cNvPr>
            <p:cNvSpPr/>
            <p:nvPr/>
          </p:nvSpPr>
          <p:spPr>
            <a:xfrm>
              <a:off x="5486452" y="5036381"/>
              <a:ext cx="1828800" cy="45719"/>
            </a:xfrm>
            <a:prstGeom prst="rect">
              <a:avLst/>
            </a:prstGeom>
            <a:solidFill>
              <a:srgbClr val="E0433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8376F61-7D39-4AB8-B9C1-6C985927FC3B}"/>
                </a:ext>
              </a:extLst>
            </p:cNvPr>
            <p:cNvSpPr/>
            <p:nvPr/>
          </p:nvSpPr>
          <p:spPr>
            <a:xfrm>
              <a:off x="7315200" y="5036381"/>
              <a:ext cx="1828800" cy="45719"/>
            </a:xfrm>
            <a:prstGeom prst="rect">
              <a:avLst/>
            </a:prstGeom>
            <a:solidFill>
              <a:srgbClr val="BBB3A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8" name="Picture 27" descr="CysticFibrosisClinic_cmyk.jpg">
            <a:extLst>
              <a:ext uri="{FF2B5EF4-FFF2-40B4-BE49-F238E27FC236}">
                <a16:creationId xmlns:a16="http://schemas.microsoft.com/office/drawing/2014/main" id="{27681722-33B2-9D1D-4A6B-F1A8FFCACA1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23000" y="4248150"/>
            <a:ext cx="1484884" cy="692946"/>
          </a:xfrm>
          <a:prstGeom prst="rect">
            <a:avLst/>
          </a:prstGeom>
        </p:spPr>
      </p:pic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91174870-8837-C6ED-7FF3-8FC6CD3747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338388" y="645433"/>
            <a:ext cx="6348412" cy="3948791"/>
          </a:xfrm>
        </p:spPr>
        <p:txBody>
          <a:bodyPr>
            <a:normAutofit/>
          </a:bodyPr>
          <a:lstStyle>
            <a:lvl1pPr marL="182880" indent="-18288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200">
                <a:latin typeface="Lucida Sans" panose="020B0602030504020204" pitchFamily="34" charset="0"/>
              </a:defRPr>
            </a:lvl1pPr>
            <a:lvl2pPr marL="457200" indent="-182880">
              <a:spcBef>
                <a:spcPts val="0"/>
              </a:spcBef>
              <a:spcAft>
                <a:spcPts val="600"/>
              </a:spcAft>
              <a:defRPr sz="1200">
                <a:latin typeface="Lucida Sans" panose="020B0602030504020204" pitchFamily="34" charset="0"/>
              </a:defRPr>
            </a:lvl2pPr>
            <a:lvl3pPr marL="731520" indent="-182880">
              <a:spcBef>
                <a:spcPts val="0"/>
              </a:spcBef>
              <a:defRPr sz="1200">
                <a:latin typeface="Lucida Sans" panose="020B0602030504020204" pitchFamily="34" charset="0"/>
              </a:defRPr>
            </a:lvl3pPr>
            <a:lvl4pPr>
              <a:defRPr sz="1200">
                <a:latin typeface="Lucida Sans" panose="020B0602030504020204" pitchFamily="34" charset="0"/>
              </a:defRPr>
            </a:lvl4pPr>
            <a:lvl5pPr>
              <a:defRPr sz="1200">
                <a:latin typeface="Lucida Sans" panose="020B0602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9B17-658F-F04B-8E95-99C9B2B3E4E6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17529-12DA-9E42-B448-4D73F6CA6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9B17-658F-F04B-8E95-99C9B2B3E4E6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17529-12DA-9E42-B448-4D73F6CA6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9B17-658F-F04B-8E95-99C9B2B3E4E6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17529-12DA-9E42-B448-4D73F6CA6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9B17-658F-F04B-8E95-99C9B2B3E4E6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17529-12DA-9E42-B448-4D73F6CA6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9B17-658F-F04B-8E95-99C9B2B3E4E6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17529-12DA-9E42-B448-4D73F6CA6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9B17-658F-F04B-8E95-99C9B2B3E4E6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17529-12DA-9E42-B448-4D73F6CA6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9B17-658F-F04B-8E95-99C9B2B3E4E6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17529-12DA-9E42-B448-4D73F6CA6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99B17-658F-F04B-8E95-99C9B2B3E4E6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17529-12DA-9E42-B448-4D73F6CA6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d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rtr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ungtransplanteducation.ucsf.edu/" TargetMode="External"/><Relationship Id="rId7" Type="http://schemas.openxmlformats.org/officeDocument/2006/relationships/hyperlink" Target="https://www.keckmedicine.org/centers-and-programs/lung-transplant/" TargetMode="External"/><Relationship Id="rId2" Type="http://schemas.openxmlformats.org/officeDocument/2006/relationships/hyperlink" Target="https://unos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d.stanford.edu/cepb/clinical-care/clinical-programs/individual-clnical-program-page21.html" TargetMode="External"/><Relationship Id="rId5" Type="http://schemas.openxmlformats.org/officeDocument/2006/relationships/hyperlink" Target="https://www.cedars-sinai.org/programs/transplant-center/programs/lung.html" TargetMode="External"/><Relationship Id="rId4" Type="http://schemas.openxmlformats.org/officeDocument/2006/relationships/hyperlink" Target="https://www.uclahealth.org/transplants/lung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mc:AlternateContent xmlns:mc="http://schemas.openxmlformats.org/markup-compatibility/2006">
          <mc:Choice xmlns="" xmlns:mv="urn:schemas-microsoft-com:mac:vml" xmlns:ma="http://schemas.microsoft.com/office/mac/drawingml/2008/main" Requires="ma">
            <a:blipFill rotWithShape="1">
              <a:blip r:embed="rId2"/>
              <a:stretch>
                <a:fillRect/>
              </a:stretch>
            </a:blipFill>
          </mc:Choice>
          <mc:Fallback>
            <a:blipFill rotWithShape="1">
              <a:blip r:embed="rId3"/>
              <a:stretch>
                <a:fillRect/>
              </a:stretch>
            </a:blipFill>
          </mc:Fallback>
        </mc:AlternateContent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33590" y="1234510"/>
            <a:ext cx="4724609" cy="1680140"/>
          </a:xfrm>
        </p:spPr>
        <p:txBody>
          <a:bodyPr>
            <a:normAutofit/>
          </a:bodyPr>
          <a:lstStyle/>
          <a:p>
            <a:pPr algn="l">
              <a:lnSpc>
                <a:spcPts val="3200"/>
              </a:lnSpc>
              <a:spcAft>
                <a:spcPts val="1200"/>
              </a:spcAft>
            </a:pPr>
            <a:r>
              <a:rPr lang="en-US" sz="3400" dirty="0">
                <a:solidFill>
                  <a:srgbClr val="0091AC"/>
                </a:solidFill>
                <a:latin typeface="Lucida Sans"/>
              </a:rPr>
              <a:t>Lung Transplant Education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33590" y="2810751"/>
            <a:ext cx="4993160" cy="1418349"/>
          </a:xfrm>
        </p:spPr>
        <p:txBody>
          <a:bodyPr>
            <a:normAutofit/>
          </a:bodyPr>
          <a:lstStyle/>
          <a:p>
            <a:pPr algn="l"/>
            <a:r>
              <a:rPr lang="en-US" sz="1200" spc="100" dirty="0">
                <a:solidFill>
                  <a:schemeClr val="tx1"/>
                </a:solidFill>
                <a:latin typeface=""/>
              </a:rPr>
              <a:t>Santa Barbara Cottage Hospital Cystic Fibrosis Program</a:t>
            </a:r>
          </a:p>
        </p:txBody>
      </p:sp>
      <p:pic>
        <p:nvPicPr>
          <p:cNvPr id="6" name="Picture 5" descr="CysticFibrosisClinic_cmyk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830" y="1977024"/>
            <a:ext cx="2231752" cy="104148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865" y="645433"/>
            <a:ext cx="1749002" cy="1714208"/>
          </a:xfrm>
        </p:spPr>
        <p:txBody>
          <a:bodyPr>
            <a:normAutofit/>
          </a:bodyPr>
          <a:lstStyle/>
          <a:p>
            <a:r>
              <a:rPr lang="en-US" dirty="0"/>
              <a:t>TYPE OF </a:t>
            </a:r>
            <a:br>
              <a:rPr lang="en-US" dirty="0"/>
            </a:br>
            <a:r>
              <a:rPr lang="en-US" dirty="0"/>
              <a:t>TESTING DURING EVALUATION (UCSF)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38388" y="645433"/>
            <a:ext cx="3010447" cy="39487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Testing that can be done locally</a:t>
            </a:r>
          </a:p>
          <a:p>
            <a:pPr>
              <a:lnSpc>
                <a:spcPct val="100000"/>
              </a:lnSpc>
            </a:pPr>
            <a:r>
              <a:rPr lang="en-US" dirty="0"/>
              <a:t>Bone density scan</a:t>
            </a:r>
          </a:p>
          <a:p>
            <a:pPr>
              <a:lnSpc>
                <a:spcPct val="100000"/>
              </a:lnSpc>
            </a:pPr>
            <a:r>
              <a:rPr lang="en-US" dirty="0"/>
              <a:t>PPD (skin test for TB)</a:t>
            </a:r>
          </a:p>
          <a:p>
            <a:pPr>
              <a:lnSpc>
                <a:spcPct val="100000"/>
              </a:lnSpc>
            </a:pPr>
            <a:r>
              <a:rPr lang="en-US" dirty="0"/>
              <a:t>Vaccinations</a:t>
            </a:r>
          </a:p>
          <a:p>
            <a:pPr lvl="1"/>
            <a:r>
              <a:rPr lang="en-US" dirty="0"/>
              <a:t>Hep A, Hep B, Tetanus, PNA, Flu, Covid, Varicella Zoster</a:t>
            </a:r>
          </a:p>
          <a:p>
            <a:pPr lvl="1"/>
            <a:r>
              <a:rPr lang="en-US" dirty="0"/>
              <a:t>PAP smear (women)</a:t>
            </a:r>
          </a:p>
          <a:p>
            <a:pPr lvl="1"/>
            <a:r>
              <a:rPr lang="en-US" dirty="0"/>
              <a:t>Mammogram (women)</a:t>
            </a:r>
          </a:p>
          <a:p>
            <a:pPr lvl="1"/>
            <a:r>
              <a:rPr lang="en-US" dirty="0"/>
              <a:t>Colonoscopy ( &gt; 50 years)</a:t>
            </a:r>
          </a:p>
          <a:p>
            <a:pPr lvl="1"/>
            <a:r>
              <a:rPr lang="en-US" dirty="0"/>
              <a:t>Dental screening/clearance</a:t>
            </a:r>
          </a:p>
        </p:txBody>
      </p:sp>
      <p:sp>
        <p:nvSpPr>
          <p:cNvPr id="62" name="Text Placeholder 2">
            <a:extLst>
              <a:ext uri="{FF2B5EF4-FFF2-40B4-BE49-F238E27FC236}">
                <a16:creationId xmlns:a16="http://schemas.microsoft.com/office/drawing/2014/main" id="{2088A8C3-F0B9-FA78-F371-7FED2FDCC49D}"/>
              </a:ext>
            </a:extLst>
          </p:cNvPr>
          <p:cNvSpPr txBox="1">
            <a:spLocks/>
          </p:cNvSpPr>
          <p:nvPr/>
        </p:nvSpPr>
        <p:spPr>
          <a:xfrm>
            <a:off x="5648242" y="645432"/>
            <a:ext cx="2322414" cy="42340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4572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200" kern="1200">
                <a:solidFill>
                  <a:schemeClr val="tx1"/>
                </a:solidFill>
                <a:latin typeface="Lucida Sans" panose="020B0602030504020204" pitchFamily="34" charset="0"/>
                <a:ea typeface="+mn-ea"/>
                <a:cs typeface="+mn-cs"/>
              </a:defRPr>
            </a:lvl1pPr>
            <a:lvl2pPr marL="457200" indent="-18288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200" kern="1200">
                <a:solidFill>
                  <a:schemeClr val="tx1"/>
                </a:solidFill>
                <a:latin typeface="Lucida Sans" panose="020B0602030504020204" pitchFamily="34" charset="0"/>
                <a:ea typeface="+mn-ea"/>
                <a:cs typeface="+mn-cs"/>
              </a:defRPr>
            </a:lvl2pPr>
            <a:lvl3pPr marL="731520" indent="-182880" algn="l" defTabSz="457200" rtl="0" eaLnBrk="1" latinLnBrk="0" hangingPunct="1">
              <a:spcBef>
                <a:spcPts val="0"/>
              </a:spcBef>
              <a:buFont typeface="Arial"/>
              <a:buChar char="•"/>
              <a:defRPr sz="1200" kern="1200">
                <a:solidFill>
                  <a:schemeClr val="tx1"/>
                </a:solidFill>
                <a:latin typeface="Lucida Sans" panose="020B060203050402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200" kern="1200">
                <a:solidFill>
                  <a:schemeClr val="tx1"/>
                </a:solidFill>
                <a:latin typeface="Lucida Sans" panose="020B060203050402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200" kern="1200">
                <a:solidFill>
                  <a:schemeClr val="tx1"/>
                </a:solidFill>
                <a:latin typeface="Lucida Sans" panose="020B0602030504020204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/>
              <a:buNone/>
            </a:pPr>
            <a:r>
              <a:rPr lang="en-US" b="1" dirty="0"/>
              <a:t>Testing that has to be done at transplant center</a:t>
            </a:r>
          </a:p>
          <a:p>
            <a:pPr>
              <a:lnSpc>
                <a:spcPct val="100000"/>
              </a:lnSpc>
            </a:pPr>
            <a:r>
              <a:rPr lang="en-US" dirty="0"/>
              <a:t>Blood tests</a:t>
            </a:r>
          </a:p>
          <a:p>
            <a:pPr>
              <a:lnSpc>
                <a:spcPct val="100000"/>
              </a:lnSpc>
            </a:pPr>
            <a:r>
              <a:rPr lang="en-US" dirty="0"/>
              <a:t>PFTs</a:t>
            </a:r>
          </a:p>
          <a:p>
            <a:pPr>
              <a:lnSpc>
                <a:spcPct val="100000"/>
              </a:lnSpc>
            </a:pPr>
            <a:r>
              <a:rPr lang="en-US" dirty="0"/>
              <a:t>6 minute walk test</a:t>
            </a:r>
          </a:p>
          <a:p>
            <a:pPr>
              <a:lnSpc>
                <a:spcPct val="100000"/>
              </a:lnSpc>
            </a:pPr>
            <a:r>
              <a:rPr lang="en-US" dirty="0"/>
              <a:t>CT scan</a:t>
            </a:r>
          </a:p>
          <a:p>
            <a:pPr>
              <a:lnSpc>
                <a:spcPct val="100000"/>
              </a:lnSpc>
            </a:pPr>
            <a:r>
              <a:rPr lang="en-US" dirty="0"/>
              <a:t>EKG</a:t>
            </a:r>
          </a:p>
          <a:p>
            <a:pPr>
              <a:lnSpc>
                <a:spcPct val="100000"/>
              </a:lnSpc>
            </a:pPr>
            <a:r>
              <a:rPr lang="en-US" dirty="0"/>
              <a:t>Echocardiogram</a:t>
            </a:r>
          </a:p>
          <a:p>
            <a:pPr>
              <a:lnSpc>
                <a:spcPct val="100000"/>
              </a:lnSpc>
            </a:pPr>
            <a:r>
              <a:rPr lang="en-US" dirty="0"/>
              <a:t>Cardiac Catheterization</a:t>
            </a:r>
          </a:p>
          <a:p>
            <a:pPr>
              <a:lnSpc>
                <a:spcPct val="100000"/>
              </a:lnSpc>
            </a:pPr>
            <a:r>
              <a:rPr lang="en-US" dirty="0"/>
              <a:t>Abdominal Ultrasound</a:t>
            </a:r>
          </a:p>
          <a:p>
            <a:pPr>
              <a:lnSpc>
                <a:spcPct val="100000"/>
              </a:lnSpc>
            </a:pPr>
            <a:r>
              <a:rPr lang="en-US" dirty="0"/>
              <a:t>Urinalysis</a:t>
            </a:r>
          </a:p>
          <a:p>
            <a:pPr>
              <a:lnSpc>
                <a:spcPct val="100000"/>
              </a:lnSpc>
            </a:pPr>
            <a:r>
              <a:rPr lang="en-US" dirty="0"/>
              <a:t>24 hour urine testing</a:t>
            </a:r>
          </a:p>
          <a:p>
            <a:pPr>
              <a:lnSpc>
                <a:spcPct val="100000"/>
              </a:lnSpc>
            </a:pPr>
            <a:r>
              <a:rPr lang="en-US" dirty="0"/>
              <a:t>24 hours pH/manometry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FE1EA01-D3EC-C404-B80D-21DDF27BA5EA}"/>
              </a:ext>
            </a:extLst>
          </p:cNvPr>
          <p:cNvCxnSpPr>
            <a:cxnSpLocks/>
          </p:cNvCxnSpPr>
          <p:nvPr/>
        </p:nvCxnSpPr>
        <p:spPr>
          <a:xfrm>
            <a:off x="5365020" y="728283"/>
            <a:ext cx="0" cy="3123526"/>
          </a:xfrm>
          <a:prstGeom prst="line">
            <a:avLst/>
          </a:prstGeom>
          <a:ln>
            <a:solidFill>
              <a:srgbClr val="BBB3A7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6951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VISIT TO TRANSPLANT CENTER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sz="1600" dirty="0"/>
              <a:t>Orientation to transplant</a:t>
            </a:r>
          </a:p>
          <a:p>
            <a:r>
              <a:rPr lang="en-US" sz="1600" dirty="0"/>
              <a:t>Meet the transplant team</a:t>
            </a:r>
          </a:p>
          <a:p>
            <a:r>
              <a:rPr lang="en-US" sz="1600" dirty="0"/>
              <a:t>They will review your medical information and more testing may be needed</a:t>
            </a:r>
          </a:p>
          <a:p>
            <a:r>
              <a:rPr lang="en-US" sz="1600" dirty="0"/>
              <a:t>Transplant team will answer all questions from patients and families</a:t>
            </a:r>
          </a:p>
          <a:p>
            <a:r>
              <a:rPr lang="en-US" sz="1600" dirty="0"/>
              <a:t>Plan for the visit to take several days</a:t>
            </a:r>
          </a:p>
          <a:p>
            <a:r>
              <a:rPr lang="en-US" sz="1600" dirty="0"/>
              <a:t>See a variety of specialists that may be necessary:</a:t>
            </a:r>
          </a:p>
          <a:p>
            <a:pPr lvl="1"/>
            <a:r>
              <a:rPr lang="en-US" sz="1600" dirty="0"/>
              <a:t>Infectious disease, ENT, GI or liver, Psych, SW, Addiction services, </a:t>
            </a:r>
            <a:br>
              <a:rPr lang="en-US" sz="1600" dirty="0"/>
            </a:br>
            <a:r>
              <a:rPr lang="en-US" sz="1600" dirty="0"/>
              <a:t>and Endocrine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997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REFERRALS AND LISTING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Being referred and being listed are not the same thing</a:t>
            </a:r>
          </a:p>
          <a:p>
            <a:r>
              <a:rPr lang="en-US" sz="1800" dirty="0"/>
              <a:t>Transplant center needs to see and get to know you before they list you</a:t>
            </a:r>
          </a:p>
          <a:p>
            <a:r>
              <a:rPr lang="en-US" sz="1800" dirty="0"/>
              <a:t>Expect more testing before being listed</a:t>
            </a:r>
          </a:p>
          <a:p>
            <a:r>
              <a:rPr lang="en-US" sz="1800" dirty="0"/>
              <a:t>Listing based on LAS (Lung Allocation Score) – a score to estimate survival.</a:t>
            </a:r>
          </a:p>
          <a:p>
            <a:r>
              <a:rPr lang="en-US" sz="1800" dirty="0"/>
              <a:t>Once listed, may go on and off the active list.</a:t>
            </a:r>
          </a:p>
        </p:txBody>
      </p:sp>
    </p:spTree>
    <p:extLst>
      <p:ext uri="{BB962C8B-B14F-4D97-AF65-F5344CB8AC3E}">
        <p14:creationId xmlns:p14="http://schemas.microsoft.com/office/powerpoint/2010/main" val="1595335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669" y="645433"/>
            <a:ext cx="1854198" cy="1714208"/>
          </a:xfrm>
        </p:spPr>
        <p:txBody>
          <a:bodyPr/>
          <a:lstStyle/>
          <a:p>
            <a:r>
              <a:rPr lang="en-US" dirty="0"/>
              <a:t>WHAT WILL </a:t>
            </a:r>
            <a:br>
              <a:rPr lang="en-US" dirty="0"/>
            </a:br>
            <a:r>
              <a:rPr lang="en-US" dirty="0"/>
              <a:t>DELAY OR PREVENT </a:t>
            </a:r>
            <a:br>
              <a:rPr lang="en-US" dirty="0"/>
            </a:br>
            <a:r>
              <a:rPr lang="en-US" dirty="0"/>
              <a:t>YOU FROM TRANSPLANT?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xfrm>
            <a:off x="2338388" y="645433"/>
            <a:ext cx="5996408" cy="3948791"/>
          </a:xfrm>
        </p:spPr>
        <p:txBody>
          <a:bodyPr/>
          <a:lstStyle/>
          <a:p>
            <a:r>
              <a:rPr lang="en-US" sz="1600" dirty="0"/>
              <a:t>Organisms like B </a:t>
            </a:r>
            <a:r>
              <a:rPr lang="en-US" sz="1600" dirty="0" err="1"/>
              <a:t>cepacia</a:t>
            </a:r>
            <a:endParaRPr lang="en-US" sz="1600" dirty="0"/>
          </a:p>
          <a:p>
            <a:r>
              <a:rPr lang="en-US" sz="1600" dirty="0"/>
              <a:t>Non-adherence w treatments or keeping clinic appointments</a:t>
            </a:r>
          </a:p>
          <a:p>
            <a:r>
              <a:rPr lang="en-US" sz="1600" dirty="0"/>
              <a:t>Underweight or overweight</a:t>
            </a:r>
          </a:p>
          <a:p>
            <a:r>
              <a:rPr lang="en-US" sz="1600" dirty="0"/>
              <a:t>Active substance abuse-drug, alcohol, tobacco, opioids, etc. – Addressed in detail with the transplant team.</a:t>
            </a:r>
          </a:p>
          <a:p>
            <a:r>
              <a:rPr lang="en-US" sz="1600" dirty="0"/>
              <a:t>Lack of social support</a:t>
            </a:r>
          </a:p>
          <a:p>
            <a:r>
              <a:rPr lang="en-US" sz="1600" dirty="0"/>
              <a:t>Insurance coverage</a:t>
            </a:r>
          </a:p>
          <a:p>
            <a:r>
              <a:rPr lang="en-US" sz="1600" dirty="0"/>
              <a:t>You may be reconsidered when issues are resolved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652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YOU ARE BEING REFERRED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Lung transplant will improve your quality and prolongation of life</a:t>
            </a:r>
          </a:p>
          <a:p>
            <a:r>
              <a:rPr lang="en-US" sz="1400" dirty="0"/>
              <a:t>Clinical Indications</a:t>
            </a:r>
          </a:p>
          <a:p>
            <a:pPr lvl="1"/>
            <a:r>
              <a:rPr lang="en-US" sz="1400" dirty="0"/>
              <a:t>Frequent pulmonary exacerbations (worsening of </a:t>
            </a:r>
            <a:br>
              <a:rPr lang="en-US" sz="1400" dirty="0"/>
            </a:br>
            <a:r>
              <a:rPr lang="en-US" sz="1400" dirty="0"/>
              <a:t>respiratory symptoms)</a:t>
            </a:r>
          </a:p>
          <a:p>
            <a:pPr lvl="1"/>
            <a:r>
              <a:rPr lang="en-US" sz="1400" dirty="0"/>
              <a:t>Rapid rate of decline in lung function</a:t>
            </a:r>
          </a:p>
          <a:p>
            <a:pPr lvl="1"/>
            <a:r>
              <a:rPr lang="en-US" sz="1400" dirty="0"/>
              <a:t>Supplemental oxygen requirement with exercise or sleep</a:t>
            </a:r>
          </a:p>
          <a:p>
            <a:pPr lvl="1"/>
            <a:r>
              <a:rPr lang="en-US" sz="1400" dirty="0"/>
              <a:t>Worsening malnutrition despite supplementation</a:t>
            </a:r>
          </a:p>
          <a:p>
            <a:pPr lvl="1"/>
            <a:r>
              <a:rPr lang="en-US" sz="1400" dirty="0"/>
              <a:t>Massive hemoptysis (coughing up blood) requiring intensive care </a:t>
            </a:r>
            <a:br>
              <a:rPr lang="en-US" sz="1400" dirty="0"/>
            </a:br>
            <a:r>
              <a:rPr lang="en-US" sz="1400" dirty="0"/>
              <a:t>unit admission</a:t>
            </a:r>
          </a:p>
          <a:p>
            <a:pPr lvl="1"/>
            <a:r>
              <a:rPr lang="en-US" sz="1400" dirty="0"/>
              <a:t>Recurrent pneumothorax (collapsed lung)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437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A TRANSPLANT CENTER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MD will discuss options with you </a:t>
            </a:r>
          </a:p>
          <a:p>
            <a:pPr lvl="1"/>
            <a:r>
              <a:rPr lang="en-US" sz="1400" dirty="0"/>
              <a:t>UCSF – University of California San Francisco</a:t>
            </a:r>
          </a:p>
          <a:p>
            <a:pPr lvl="1"/>
            <a:r>
              <a:rPr lang="en-US" sz="1400" dirty="0"/>
              <a:t>UCLA – University of California Los Angeles</a:t>
            </a:r>
          </a:p>
          <a:p>
            <a:pPr lvl="1"/>
            <a:r>
              <a:rPr lang="en-US" sz="1400" dirty="0"/>
              <a:t>Stanford</a:t>
            </a:r>
          </a:p>
          <a:p>
            <a:pPr lvl="1"/>
            <a:r>
              <a:rPr lang="en-US" sz="1400" dirty="0"/>
              <a:t>USC – University of Southern California</a:t>
            </a:r>
          </a:p>
          <a:p>
            <a:pPr lvl="1"/>
            <a:r>
              <a:rPr lang="en-US" sz="1400" dirty="0"/>
              <a:t>Cedars Sinai</a:t>
            </a:r>
          </a:p>
          <a:p>
            <a:r>
              <a:rPr lang="en-US" sz="1400" dirty="0"/>
              <a:t>You can visit centers to see where you feel most comfortable</a:t>
            </a:r>
          </a:p>
          <a:p>
            <a:pPr lvl="1"/>
            <a:r>
              <a:rPr lang="en-US" sz="1400" dirty="0"/>
              <a:t>Geography and insurance may play a role</a:t>
            </a:r>
          </a:p>
          <a:p>
            <a:r>
              <a:rPr lang="en-US" sz="1400" dirty="0"/>
              <a:t>Scientific registry of transplant recipients: </a:t>
            </a:r>
            <a:r>
              <a:rPr lang="en-US" sz="1400" dirty="0">
                <a:hlinkClick r:id="rId2"/>
              </a:rPr>
              <a:t>https://www.srtr.org</a:t>
            </a:r>
            <a:endParaRPr lang="en-US" sz="1400" dirty="0"/>
          </a:p>
          <a:p>
            <a:pPr lvl="1"/>
            <a:r>
              <a:rPr lang="en-US" sz="1400" dirty="0"/>
              <a:t>This site has lung transplant outcomes at different lung transplant centers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539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TRANSPLANT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/>
        <p:txBody>
          <a:bodyPr>
            <a:normAutofit lnSpcReduction="10000"/>
          </a:bodyPr>
          <a:lstStyle/>
          <a:p>
            <a:r>
              <a:rPr lang="en-US" sz="1400" dirty="0">
                <a:hlinkClick r:id="rId2"/>
              </a:rPr>
              <a:t>HTTPS://UNOS.ORG</a:t>
            </a:r>
            <a:endParaRPr lang="en-US" sz="1400" dirty="0"/>
          </a:p>
          <a:p>
            <a:r>
              <a:rPr lang="en-US" sz="1400" dirty="0"/>
              <a:t>Visit website for transplant information and additional educational materials.</a:t>
            </a:r>
          </a:p>
          <a:p>
            <a:pPr lvl="1"/>
            <a:r>
              <a:rPr lang="en-US" sz="1400" dirty="0"/>
              <a:t>Brochures</a:t>
            </a:r>
          </a:p>
          <a:p>
            <a:pPr lvl="1"/>
            <a:r>
              <a:rPr lang="en-US" sz="1400" dirty="0"/>
              <a:t>Cost information</a:t>
            </a:r>
          </a:p>
          <a:p>
            <a:pPr lvl="1"/>
            <a:r>
              <a:rPr lang="en-US" sz="1400" dirty="0"/>
              <a:t>Prescription assistance</a:t>
            </a:r>
          </a:p>
          <a:p>
            <a:pPr lvl="1"/>
            <a:r>
              <a:rPr lang="en-US" sz="1400" dirty="0"/>
              <a:t>Pre and post transplant teaching material</a:t>
            </a:r>
          </a:p>
          <a:p>
            <a:pPr lvl="1"/>
            <a:r>
              <a:rPr lang="en-US" sz="1400" dirty="0"/>
              <a:t>More information on each transplant center:</a:t>
            </a:r>
          </a:p>
          <a:p>
            <a:pPr lvl="2"/>
            <a:r>
              <a:rPr lang="en-US" sz="1400" dirty="0">
                <a:hlinkClick r:id="rId3"/>
              </a:rPr>
              <a:t>https://lungtransplanteducation.ucsf.edu/</a:t>
            </a:r>
            <a:endParaRPr lang="en-US" sz="1400" dirty="0"/>
          </a:p>
          <a:p>
            <a:pPr lvl="2"/>
            <a:r>
              <a:rPr lang="en-US" sz="1400" dirty="0">
                <a:hlinkClick r:id="rId4"/>
              </a:rPr>
              <a:t>https://www.uclahealth.org/transplants/lung</a:t>
            </a:r>
            <a:endParaRPr lang="en-US" sz="1400" dirty="0"/>
          </a:p>
          <a:p>
            <a:pPr lvl="2"/>
            <a:r>
              <a:rPr lang="en-US" sz="1400" dirty="0">
                <a:hlinkClick r:id="rId5"/>
              </a:rPr>
              <a:t>https://www.cedars-sinai.org/programs/transplant-center/programs/lung.html</a:t>
            </a:r>
            <a:endParaRPr lang="en-US" sz="1400" dirty="0"/>
          </a:p>
          <a:p>
            <a:pPr lvl="2"/>
            <a:r>
              <a:rPr lang="en-US" sz="1400" dirty="0">
                <a:hlinkClick r:id="rId6"/>
              </a:rPr>
              <a:t>https://med.stanford.edu/cepb/clinical-care/clinical-programs/individual-clnical-program-page21.html</a:t>
            </a:r>
            <a:endParaRPr lang="en-US" sz="1400" dirty="0"/>
          </a:p>
          <a:p>
            <a:pPr lvl="2"/>
            <a:r>
              <a:rPr lang="en-US" sz="1400" dirty="0">
                <a:hlinkClick r:id="rId7"/>
              </a:rPr>
              <a:t>https://www.keckmedicine.org/centers-and-programs/lung-transplant/</a:t>
            </a:r>
            <a:endParaRPr lang="en-US" sz="1400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686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PREPARING FOR REFERRAL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b="1" dirty="0"/>
              <a:t>Patient and family decisions</a:t>
            </a:r>
          </a:p>
          <a:p>
            <a:r>
              <a:rPr lang="en-US" dirty="0"/>
              <a:t>Where to go for transplant?</a:t>
            </a:r>
          </a:p>
          <a:p>
            <a:r>
              <a:rPr lang="en-US" dirty="0"/>
              <a:t>Who will provide support?</a:t>
            </a:r>
          </a:p>
          <a:p>
            <a:r>
              <a:rPr lang="en-US" dirty="0"/>
              <a:t>What to do about work?</a:t>
            </a:r>
          </a:p>
          <a:p>
            <a:r>
              <a:rPr lang="en-US" dirty="0"/>
              <a:t>Move to the transplant center?</a:t>
            </a:r>
          </a:p>
          <a:p>
            <a:r>
              <a:rPr lang="en-US" dirty="0"/>
              <a:t>Prepare friends and family</a:t>
            </a:r>
          </a:p>
          <a:p>
            <a:r>
              <a:rPr lang="en-US" dirty="0"/>
              <a:t>Transplant journey map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3278" y="705893"/>
            <a:ext cx="3799250" cy="3073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030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xfrm>
            <a:off x="2338388" y="645433"/>
            <a:ext cx="5713412" cy="3948791"/>
          </a:xfrm>
        </p:spPr>
        <p:txBody>
          <a:bodyPr>
            <a:normAutofit/>
          </a:bodyPr>
          <a:lstStyle/>
          <a:p>
            <a:pPr marL="182880">
              <a:lnSpc>
                <a:spcPct val="100000"/>
              </a:lnSpc>
            </a:pPr>
            <a:r>
              <a:rPr lang="en-US" sz="1600" dirty="0"/>
              <a:t>Must have insurance coverage</a:t>
            </a:r>
          </a:p>
          <a:p>
            <a:pPr marL="182880"/>
            <a:r>
              <a:rPr lang="en-US" sz="1600" dirty="0"/>
              <a:t>Ability to travel to and from the transplant center every few months</a:t>
            </a:r>
          </a:p>
          <a:p>
            <a:pPr marL="182880"/>
            <a:r>
              <a:rPr lang="en-US" sz="1600" dirty="0"/>
              <a:t>Funds for support, travel, hotels, etc.</a:t>
            </a:r>
          </a:p>
          <a:p>
            <a:pPr marL="182880"/>
            <a:r>
              <a:rPr lang="en-US" sz="1600" dirty="0"/>
              <a:t>Some centers require that you move there</a:t>
            </a:r>
          </a:p>
          <a:p>
            <a:pPr marL="182880"/>
            <a:r>
              <a:rPr lang="en-US" sz="1600" dirty="0"/>
              <a:t>Can get help from social work, fund raising programs, and grants</a:t>
            </a:r>
          </a:p>
          <a:p>
            <a:pPr marL="182880"/>
            <a:r>
              <a:rPr lang="en-US" sz="1600" dirty="0"/>
              <a:t>Insurance approval does not necessarily cover all expenses. (Still need to pay for travel, hotel, etc.)</a:t>
            </a:r>
          </a:p>
        </p:txBody>
      </p:sp>
    </p:spTree>
    <p:extLst>
      <p:ext uri="{BB962C8B-B14F-4D97-AF65-F5344CB8AC3E}">
        <p14:creationId xmlns:p14="http://schemas.microsoft.com/office/powerpoint/2010/main" val="414967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ISSUES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800" b="1" dirty="0"/>
              <a:t>Fundraising</a:t>
            </a:r>
          </a:p>
          <a:p>
            <a:r>
              <a:rPr lang="en-US" sz="1800" dirty="0"/>
              <a:t>CF Team can help with ideas</a:t>
            </a:r>
          </a:p>
          <a:p>
            <a:r>
              <a:rPr lang="en-US" sz="1800" dirty="0" err="1"/>
              <a:t>Sansum</a:t>
            </a:r>
            <a:r>
              <a:rPr lang="en-US" sz="1800" dirty="0"/>
              <a:t> Clinic has a CF reimbursement form that makes it possible for CF patients to be reimbursed for costs outside of traditional insurance (Helps cover gas, lodging, and meals)</a:t>
            </a:r>
          </a:p>
          <a:p>
            <a:pPr lvl="1"/>
            <a:r>
              <a:rPr lang="en-US" sz="1800" dirty="0"/>
              <a:t>Get more information at: 805-681-7726</a:t>
            </a:r>
          </a:p>
        </p:txBody>
      </p:sp>
    </p:spTree>
    <p:extLst>
      <p:ext uri="{BB962C8B-B14F-4D97-AF65-F5344CB8AC3E}">
        <p14:creationId xmlns:p14="http://schemas.microsoft.com/office/powerpoint/2010/main" val="2581518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033" y="384175"/>
            <a:ext cx="1631668" cy="811579"/>
          </a:xfrm>
        </p:spPr>
        <p:txBody>
          <a:bodyPr/>
          <a:lstStyle/>
          <a:p>
            <a:pPr algn="ctr"/>
            <a:r>
              <a:rPr lang="en-US" dirty="0"/>
              <a:t>Process for transplant referral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xfrm>
            <a:off x="1624955" y="631529"/>
            <a:ext cx="3075184" cy="3948791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CF center sends information and test results to transplant center</a:t>
            </a:r>
          </a:p>
          <a:p>
            <a:r>
              <a:rPr lang="en-US" dirty="0"/>
              <a:t>Transplant center reviews </a:t>
            </a:r>
            <a:br>
              <a:rPr lang="en-US" dirty="0"/>
            </a:br>
            <a:r>
              <a:rPr lang="en-US" dirty="0"/>
              <a:t>the information</a:t>
            </a:r>
          </a:p>
          <a:p>
            <a:r>
              <a:rPr lang="en-US" dirty="0"/>
              <a:t>Transplant center checks insurance</a:t>
            </a:r>
          </a:p>
          <a:p>
            <a:r>
              <a:rPr lang="en-US" dirty="0"/>
              <a:t>Transplant center schedules appointment and calls patient</a:t>
            </a:r>
          </a:p>
          <a:p>
            <a:r>
              <a:rPr lang="en-US" dirty="0"/>
              <a:t>Transplant center may want more testing or information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DDD5E7-4A18-4E27-B88C-ED8F7E4BB94C}"/>
              </a:ext>
            </a:extLst>
          </p:cNvPr>
          <p:cNvSpPr txBox="1"/>
          <p:nvPr/>
        </p:nvSpPr>
        <p:spPr>
          <a:xfrm>
            <a:off x="5527785" y="707107"/>
            <a:ext cx="20217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AC"/>
                </a:solidFill>
                <a:latin typeface="Lucida Sans" panose="020B0602030504020204" pitchFamily="34" charset="0"/>
              </a:rPr>
              <a:t>Transplant Check list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17AB3A-BBD5-491D-8981-A754B483704A}"/>
              </a:ext>
            </a:extLst>
          </p:cNvPr>
          <p:cNvSpPr txBox="1"/>
          <p:nvPr/>
        </p:nvSpPr>
        <p:spPr>
          <a:xfrm>
            <a:off x="4969459" y="1208766"/>
            <a:ext cx="417454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Lucida Sans" panose="020B0602030504020204" pitchFamily="34" charset="0"/>
              </a:rPr>
              <a:t>Initial discussion and education provided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Lucida Sans" panose="020B0602030504020204" pitchFamily="34" charset="0"/>
              </a:rPr>
              <a:t>Referral sent to transplant center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Lucida Sans" panose="020B0602030504020204" pitchFamily="34" charset="0"/>
              </a:rPr>
              <a:t>Insurance authorization obtained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Lucida Sans" panose="020B0602030504020204" pitchFamily="34" charset="0"/>
              </a:rPr>
              <a:t>Appropriate testing/labs done for evaluation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Lucida Sans" panose="020B0602030504020204" pitchFamily="34" charset="0"/>
              </a:rPr>
              <a:t>Evaluation completed and patient accepted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Lucida Sans" panose="020B0602030504020204" pitchFamily="34" charset="0"/>
              </a:rPr>
              <a:t>Evaluation completed and patient deferred/on hold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Lucida Sans" panose="020B0602030504020204" pitchFamily="34" charset="0"/>
              </a:rPr>
              <a:t>Referral sent to another transplant center if denied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Lucida Sans" panose="020B0602030504020204" pitchFamily="34" charset="0"/>
              </a:rPr>
              <a:t>Patient listed for transplant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Lucida Sans" panose="020B0602030504020204" pitchFamily="34" charset="0"/>
              </a:rPr>
              <a:t>Patient transplanted</a:t>
            </a:r>
          </a:p>
        </p:txBody>
      </p:sp>
    </p:spTree>
    <p:extLst>
      <p:ext uri="{BB962C8B-B14F-4D97-AF65-F5344CB8AC3E}">
        <p14:creationId xmlns:p14="http://schemas.microsoft.com/office/powerpoint/2010/main" val="3582324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761" y="645433"/>
            <a:ext cx="1846106" cy="1714208"/>
          </a:xfrm>
        </p:spPr>
        <p:txBody>
          <a:bodyPr/>
          <a:lstStyle/>
          <a:p>
            <a:r>
              <a:rPr lang="en-US" dirty="0"/>
              <a:t>PRE-TRANSPLANT TESTING AND INFO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b="1" dirty="0"/>
              <a:t>Bare Minimum</a:t>
            </a:r>
          </a:p>
          <a:p>
            <a:r>
              <a:rPr lang="en-US" sz="1400" dirty="0"/>
              <a:t>Clinic and hospital records</a:t>
            </a:r>
          </a:p>
          <a:p>
            <a:r>
              <a:rPr lang="en-US" sz="1400" dirty="0"/>
              <a:t>CT chest</a:t>
            </a:r>
          </a:p>
          <a:p>
            <a:r>
              <a:rPr lang="en-US" sz="1400" dirty="0"/>
              <a:t>PFTs</a:t>
            </a:r>
          </a:p>
          <a:p>
            <a:r>
              <a:rPr lang="en-US" sz="1400" dirty="0"/>
              <a:t>Sputum cultures</a:t>
            </a:r>
          </a:p>
          <a:p>
            <a:r>
              <a:rPr lang="en-US" sz="1400" dirty="0"/>
              <a:t>Echocardiogram</a:t>
            </a:r>
          </a:p>
          <a:p>
            <a:r>
              <a:rPr lang="en-US" sz="1400" dirty="0"/>
              <a:t>Demographic information-top</a:t>
            </a:r>
          </a:p>
          <a:p>
            <a:r>
              <a:rPr lang="en-US" sz="1400" dirty="0"/>
              <a:t>Labs</a:t>
            </a:r>
          </a:p>
          <a:p>
            <a:endParaRPr lang="en-US" dirty="0"/>
          </a:p>
        </p:txBody>
      </p:sp>
      <p:sp>
        <p:nvSpPr>
          <p:cNvPr id="62" name="Text Placeholder 2">
            <a:extLst>
              <a:ext uri="{FF2B5EF4-FFF2-40B4-BE49-F238E27FC236}">
                <a16:creationId xmlns:a16="http://schemas.microsoft.com/office/drawing/2014/main" id="{5E5AE143-EB71-0F69-A9A1-ECC80CAB97F7}"/>
              </a:ext>
            </a:extLst>
          </p:cNvPr>
          <p:cNvSpPr txBox="1">
            <a:spLocks/>
          </p:cNvSpPr>
          <p:nvPr/>
        </p:nvSpPr>
        <p:spPr>
          <a:xfrm>
            <a:off x="5648241" y="645434"/>
            <a:ext cx="3190958" cy="39487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4572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200" kern="1200">
                <a:solidFill>
                  <a:schemeClr val="tx1"/>
                </a:solidFill>
                <a:latin typeface="Lucida Sans" panose="020B0602030504020204" pitchFamily="34" charset="0"/>
                <a:ea typeface="+mn-ea"/>
                <a:cs typeface="+mn-cs"/>
              </a:defRPr>
            </a:lvl1pPr>
            <a:lvl2pPr marL="457200" indent="-18288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200" kern="1200">
                <a:solidFill>
                  <a:schemeClr val="tx1"/>
                </a:solidFill>
                <a:latin typeface="Lucida Sans" panose="020B0602030504020204" pitchFamily="34" charset="0"/>
                <a:ea typeface="+mn-ea"/>
                <a:cs typeface="+mn-cs"/>
              </a:defRPr>
            </a:lvl2pPr>
            <a:lvl3pPr marL="731520" indent="-182880" algn="l" defTabSz="457200" rtl="0" eaLnBrk="1" latinLnBrk="0" hangingPunct="1">
              <a:spcBef>
                <a:spcPts val="0"/>
              </a:spcBef>
              <a:buFont typeface="Arial"/>
              <a:buChar char="•"/>
              <a:defRPr sz="1200" kern="1200">
                <a:solidFill>
                  <a:schemeClr val="tx1"/>
                </a:solidFill>
                <a:latin typeface="Lucida Sans" panose="020B060203050402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200" kern="1200">
                <a:solidFill>
                  <a:schemeClr val="tx1"/>
                </a:solidFill>
                <a:latin typeface="Lucida Sans" panose="020B060203050402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200" kern="1200">
                <a:solidFill>
                  <a:schemeClr val="tx1"/>
                </a:solidFill>
                <a:latin typeface="Lucida Sans" panose="020B0602030504020204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/>
              <a:buNone/>
            </a:pPr>
            <a:r>
              <a:rPr lang="en-US" sz="1400" b="1" dirty="0"/>
              <a:t>Also Important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V-Q scan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DEXA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Heart catheterization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Cancer screenings-colonoscopy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Dental evaluation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Vaccines</a:t>
            </a:r>
          </a:p>
          <a:p>
            <a:endParaRPr lang="en-US" dirty="0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0CB9B38A-F535-4E66-CDDB-F7FDF238F6D7}"/>
              </a:ext>
            </a:extLst>
          </p:cNvPr>
          <p:cNvCxnSpPr>
            <a:cxnSpLocks/>
          </p:cNvCxnSpPr>
          <p:nvPr/>
        </p:nvCxnSpPr>
        <p:spPr>
          <a:xfrm>
            <a:off x="5365020" y="712099"/>
            <a:ext cx="0" cy="2031101"/>
          </a:xfrm>
          <a:prstGeom prst="line">
            <a:avLst/>
          </a:prstGeom>
          <a:ln>
            <a:solidFill>
              <a:srgbClr val="BBB3A7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9135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811</Words>
  <Application>Microsoft Office PowerPoint</Application>
  <PresentationFormat>On-screen Show (16:9)</PresentationFormat>
  <Paragraphs>141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Lucida Sans</vt:lpstr>
      <vt:lpstr>Office Theme</vt:lpstr>
      <vt:lpstr>Lung Transplant Education</vt:lpstr>
      <vt:lpstr>WHY YOU ARE BEING REFERRED</vt:lpstr>
      <vt:lpstr>SELECTING A TRANSPLANT CENTER</vt:lpstr>
      <vt:lpstr>TRANSPLANT EDUCATION</vt:lpstr>
      <vt:lpstr>PREPARING FOR REFERRAL</vt:lpstr>
      <vt:lpstr>FINANCIAL ISSUES</vt:lpstr>
      <vt:lpstr>FINANCIAL ISSUES CONT’D</vt:lpstr>
      <vt:lpstr>Process for transplant referral</vt:lpstr>
      <vt:lpstr>PRE-TRANSPLANT TESTING AND INFO</vt:lpstr>
      <vt:lpstr>TYPE OF  TESTING DURING EVALUATION (UCSF)</vt:lpstr>
      <vt:lpstr>FIRST VISIT TO TRANSPLANT CENTER</vt:lpstr>
      <vt:lpstr>REFERRALS AND LISTING</vt:lpstr>
      <vt:lpstr>WHAT WILL  DELAY OR PREVENT  YOU FROM TRANSPLANT?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Format Title Format Title Format Title Format</dc:title>
  <dc:creator>Launie Parry</dc:creator>
  <cp:lastModifiedBy>Corinne Stritzel - CYSTIC FIBROSIS CLINIC</cp:lastModifiedBy>
  <cp:revision>14</cp:revision>
  <dcterms:created xsi:type="dcterms:W3CDTF">2018-04-10T18:52:36Z</dcterms:created>
  <dcterms:modified xsi:type="dcterms:W3CDTF">2022-08-10T16:45:17Z</dcterms:modified>
</cp:coreProperties>
</file>